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269" r:id="rId5"/>
    <p:sldId id="522" r:id="rId6"/>
    <p:sldId id="561" r:id="rId7"/>
    <p:sldId id="645" r:id="rId8"/>
    <p:sldId id="646" r:id="rId9"/>
    <p:sldId id="647" r:id="rId10"/>
    <p:sldId id="648" r:id="rId11"/>
    <p:sldId id="649" r:id="rId12"/>
    <p:sldId id="562" r:id="rId13"/>
    <p:sldId id="650" r:id="rId14"/>
    <p:sldId id="651" r:id="rId15"/>
    <p:sldId id="563" r:id="rId16"/>
    <p:sldId id="652" r:id="rId17"/>
    <p:sldId id="564" r:id="rId18"/>
    <p:sldId id="658" r:id="rId19"/>
    <p:sldId id="526" r:id="rId20"/>
    <p:sldId id="571" r:id="rId21"/>
    <p:sldId id="574" r:id="rId22"/>
    <p:sldId id="653" r:id="rId23"/>
    <p:sldId id="654" r:id="rId24"/>
    <p:sldId id="655" r:id="rId25"/>
    <p:sldId id="656" r:id="rId26"/>
    <p:sldId id="657" r:id="rId27"/>
    <p:sldId id="523" r:id="rId28"/>
    <p:sldId id="659" r:id="rId29"/>
    <p:sldId id="575" r:id="rId30"/>
    <p:sldId id="528" r:id="rId31"/>
    <p:sldId id="660" r:id="rId32"/>
    <p:sldId id="661" r:id="rId33"/>
    <p:sldId id="662" r:id="rId34"/>
    <p:sldId id="663" r:id="rId35"/>
    <p:sldId id="576" r:id="rId36"/>
    <p:sldId id="664" r:id="rId37"/>
    <p:sldId id="667" r:id="rId38"/>
    <p:sldId id="665" r:id="rId39"/>
    <p:sldId id="578" r:id="rId40"/>
    <p:sldId id="668" r:id="rId41"/>
    <p:sldId id="580" r:id="rId42"/>
    <p:sldId id="530" r:id="rId43"/>
    <p:sldId id="583" r:id="rId44"/>
    <p:sldId id="669" r:id="rId45"/>
    <p:sldId id="531" r:id="rId46"/>
    <p:sldId id="670" r:id="rId47"/>
    <p:sldId id="671" r:id="rId48"/>
    <p:sldId id="672" r:id="rId49"/>
    <p:sldId id="673" r:id="rId50"/>
    <p:sldId id="674" r:id="rId51"/>
    <p:sldId id="675" r:id="rId52"/>
    <p:sldId id="676" r:id="rId53"/>
    <p:sldId id="677" r:id="rId54"/>
    <p:sldId id="678" r:id="rId55"/>
    <p:sldId id="679" r:id="rId56"/>
    <p:sldId id="680" r:id="rId57"/>
    <p:sldId id="586" r:id="rId58"/>
    <p:sldId id="534" r:id="rId59"/>
    <p:sldId id="587" r:id="rId60"/>
    <p:sldId id="691" r:id="rId61"/>
    <p:sldId id="584" r:id="rId62"/>
    <p:sldId id="692" r:id="rId63"/>
    <p:sldId id="589" r:id="rId64"/>
    <p:sldId id="693" r:id="rId65"/>
    <p:sldId id="591" r:id="rId66"/>
    <p:sldId id="681" r:id="rId67"/>
    <p:sldId id="682" r:id="rId68"/>
    <p:sldId id="683" r:id="rId69"/>
    <p:sldId id="684" r:id="rId70"/>
    <p:sldId id="694" r:id="rId71"/>
    <p:sldId id="535" r:id="rId72"/>
    <p:sldId id="685" r:id="rId73"/>
    <p:sldId id="686" r:id="rId74"/>
    <p:sldId id="687" r:id="rId75"/>
    <p:sldId id="688" r:id="rId76"/>
    <p:sldId id="695" r:id="rId77"/>
    <p:sldId id="696" r:id="rId78"/>
    <p:sldId id="689" r:id="rId79"/>
    <p:sldId id="690" r:id="rId80"/>
    <p:sldId id="588" r:id="rId81"/>
    <p:sldId id="590" r:id="rId82"/>
    <p:sldId id="697" r:id="rId83"/>
    <p:sldId id="536" r:id="rId84"/>
    <p:sldId id="592" r:id="rId85"/>
    <p:sldId id="598" r:id="rId86"/>
    <p:sldId id="596" r:id="rId87"/>
    <p:sldId id="597" r:id="rId88"/>
    <p:sldId id="585" r:id="rId89"/>
    <p:sldId id="698" r:id="rId90"/>
    <p:sldId id="708" r:id="rId91"/>
    <p:sldId id="709" r:id="rId92"/>
    <p:sldId id="537" r:id="rId93"/>
    <p:sldId id="593" r:id="rId94"/>
    <p:sldId id="538" r:id="rId95"/>
    <p:sldId id="710" r:id="rId96"/>
    <p:sldId id="711" r:id="rId97"/>
    <p:sldId id="712" r:id="rId98"/>
    <p:sldId id="713" r:id="rId99"/>
    <p:sldId id="714" r:id="rId100"/>
    <p:sldId id="599" r:id="rId101"/>
    <p:sldId id="601" r:id="rId102"/>
    <p:sldId id="715" r:id="rId103"/>
    <p:sldId id="603" r:id="rId104"/>
    <p:sldId id="716" r:id="rId105"/>
    <p:sldId id="717" r:id="rId106"/>
    <p:sldId id="718" r:id="rId107"/>
    <p:sldId id="719" r:id="rId108"/>
    <p:sldId id="721" r:id="rId109"/>
    <p:sldId id="722" r:id="rId110"/>
    <p:sldId id="539" r:id="rId111"/>
    <p:sldId id="594" r:id="rId112"/>
    <p:sldId id="600" r:id="rId113"/>
    <p:sldId id="602" r:id="rId114"/>
    <p:sldId id="723" r:id="rId115"/>
    <p:sldId id="724" r:id="rId116"/>
    <p:sldId id="729" r:id="rId1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88" autoAdjust="0"/>
    <p:restoredTop sz="94660"/>
  </p:normalViewPr>
  <p:slideViewPr>
    <p:cSldViewPr snapToGrid="0">
      <p:cViewPr varScale="1">
        <p:scale>
          <a:sx n="93" d="100"/>
          <a:sy n="93" d="100"/>
        </p:scale>
        <p:origin x="51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CC9EF-54AF-4B07-8601-3C668473D41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487549-7C9D-4F7A-8CCC-DA0290E7DF3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E2A6F2-BBDF-4E93-9E19-76FF6E8F4A3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3030CB-E70B-487A-BD33-30B933B923A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12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CC9EF-54AF-4B07-8601-3C668473D41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37627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BAC2E5-82FB-40CB-8DC8-8F3BE79E7DD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7110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78E9C2-3714-48E5-B5C7-FDEE6459CB4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22867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7AE05-7AAD-4959-846D-DE85873090C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11241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1E3383-7BDB-46BD-A902-A20AF69A9A3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91628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506502-1EC8-4FDD-91B4-09F29B4FBE6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36859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66C360-6DDF-4CA7-8E45-99114E9CA83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15251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E0D4A4-A59B-4357-9C0C-B5FDD746421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9466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CDEEAA-AA45-42CE-832A-C55A2A4391D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14138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5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9653F3-445E-415B-9ADF-5C465E6B71B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26938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F8AD07-E258-4C3C-8A78-5AE361EBE53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37462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787FD1-A605-49C1-B5AA-2A1A3393BCD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15539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9382F2-D295-4BAE-874F-1C14926C8A0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28393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2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07F630-4D24-41A1-ACD6-8C87AB19EBA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398188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BB8BC6-1462-42A9-8ED6-C9B642A1703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25367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9561B4-B0D6-4591-8069-58F1288BB6E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10874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84FC94-1547-48C7-8C95-3BFAAD29571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32706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74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AC385-A306-4AD7-A10D-2DCC9254E33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26775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66526B-0775-462C-B633-7D4672D847A5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8621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B1C793-FEAC-4171-9310-DB94F1B5CD0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146753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B15CF6-611C-40A8-90FD-7E82E227332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23027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23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图论模型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8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3D7E8C-C5F7-438A-82FF-6CEF8448F70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403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73E7BE-1F04-4B43-8EF4-C514CFDBF5F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20933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A200A-24AF-451B-93CB-3B8DC87F28C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0318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D300B3-5201-4070-8AD2-E6587CB1BE6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4143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2EA46A-33FA-44ED-B0C8-CBC4164E59C9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D69825-99E5-48F3-8019-A49A68AE7C4C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65B72C-F3BB-4239-9827-1B13CF2FA21C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1338B-7A1E-4567-9049-873ADEF3884E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11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111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12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11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1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1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16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117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1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1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2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2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2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8.docx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2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9.docx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package" Target="../embeddings/Microsoft_Word_Document7.docx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8.docx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package" Target="../embeddings/Microsoft_Word_Document10.docx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package" Target="../embeddings/Microsoft_Word_Document19.docx"/><Relationship Id="rId7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Word_Document27.docx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34.docx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43.docx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Word_Document46.docx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Word_Document48.docx"/><Relationship Id="rId4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7.emf"/><Relationship Id="rId5" Type="http://schemas.openxmlformats.org/officeDocument/2006/relationships/package" Target="../embeddings/Microsoft_Word_Document52.docx"/><Relationship Id="rId4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6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7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7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7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7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7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76.emf"/><Relationship Id="rId5" Type="http://schemas.openxmlformats.org/officeDocument/2006/relationships/package" Target="../embeddings/Microsoft_Word_Document71.docx"/><Relationship Id="rId4" Type="http://schemas.openxmlformats.org/officeDocument/2006/relationships/image" Target="../media/image7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7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7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0.emf"/><Relationship Id="rId5" Type="http://schemas.openxmlformats.org/officeDocument/2006/relationships/package" Target="../embeddings/Microsoft_Word_Document75.docx"/><Relationship Id="rId4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8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8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8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8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8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8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8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8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8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9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9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93.emf"/><Relationship Id="rId5" Type="http://schemas.openxmlformats.org/officeDocument/2006/relationships/package" Target="../embeddings/Microsoft_Word_Document88.docx"/><Relationship Id="rId4" Type="http://schemas.openxmlformats.org/officeDocument/2006/relationships/image" Target="../media/image9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9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9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9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98.emf"/><Relationship Id="rId5" Type="http://schemas.openxmlformats.org/officeDocument/2006/relationships/package" Target="../embeddings/Microsoft_Word_Document93.docx"/><Relationship Id="rId4" Type="http://schemas.openxmlformats.org/officeDocument/2006/relationships/image" Target="../media/image9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9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5.docx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01.emf"/><Relationship Id="rId5" Type="http://schemas.openxmlformats.org/officeDocument/2006/relationships/package" Target="../embeddings/Microsoft_Word_Document96.docx"/><Relationship Id="rId4" Type="http://schemas.openxmlformats.org/officeDocument/2006/relationships/image" Target="../media/image10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0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04.emf"/><Relationship Id="rId5" Type="http://schemas.openxmlformats.org/officeDocument/2006/relationships/package" Target="../embeddings/Microsoft_Word_Document99.docx"/><Relationship Id="rId4" Type="http://schemas.openxmlformats.org/officeDocument/2006/relationships/image" Target="../media/image10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06.emf"/><Relationship Id="rId5" Type="http://schemas.openxmlformats.org/officeDocument/2006/relationships/package" Target="../embeddings/Microsoft_Word_Document101.docx"/><Relationship Id="rId4" Type="http://schemas.openxmlformats.org/officeDocument/2006/relationships/image" Target="../media/image10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08.emf"/><Relationship Id="rId5" Type="http://schemas.openxmlformats.org/officeDocument/2006/relationships/package" Target="../embeddings/Microsoft_Word_Document103.docx"/><Relationship Id="rId4" Type="http://schemas.openxmlformats.org/officeDocument/2006/relationships/image" Target="../media/image10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10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图论模型（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595523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2.Kruskal</a:t>
            </a:r>
            <a:r>
              <a:rPr lang="zh-CN" altLang="en-US" dirty="0"/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11279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A4A9DA4-DC9A-41AC-99E2-CE79D722D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18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3.Prim</a:t>
            </a:r>
            <a:r>
              <a:rPr lang="zh-CN" altLang="en-US" dirty="0"/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043945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502711A-B40E-4504-AB6C-C8AC6AFF5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2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70091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最小生成树举例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962461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502711A-B40E-4504-AB6C-C8AC6AFF5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999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599294"/>
              </p:ext>
            </p:extLst>
          </p:nvPr>
        </p:nvGraphicFramePr>
        <p:xfrm>
          <a:off x="538163" y="1076325"/>
          <a:ext cx="10972800" cy="588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3" name="Document" r:id="rId3" imgW="11106616" imgH="5974473" progId="Word.Document.12">
                  <p:embed/>
                </p:oleObj>
              </mc:Choice>
              <mc:Fallback>
                <p:oleObj name="Document" r:id="rId3" imgW="11106616" imgH="59744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88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14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7877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17747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5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05315"/>
              </p:ext>
            </p:extLst>
          </p:nvPr>
        </p:nvGraphicFramePr>
        <p:xfrm>
          <a:off x="609600" y="918064"/>
          <a:ext cx="10972800" cy="580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5" name="Document" r:id="rId3" imgW="11106616" imgH="5890113" progId="Word.Document.12">
                  <p:embed/>
                </p:oleObj>
              </mc:Choice>
              <mc:Fallback>
                <p:oleObj name="Document" r:id="rId3" imgW="11106616" imgH="58901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18064"/>
                        <a:ext cx="10972800" cy="580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4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7F1CCB-6D46-4394-A478-666E19B5C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417" y="867019"/>
            <a:ext cx="11236325" cy="5446713"/>
          </a:xfrm>
        </p:spPr>
        <p:txBody>
          <a:bodyPr/>
          <a:lstStyle/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L=[(0,1,2),(0,2,1),(0,3,3),(0,4,4),(0,5,4),(0,6,2),(0,7,5),(0,8,4),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(1,2,4),(1,8,1),(2,3,1),(3,4,1),(4,5,5),(5,6,2),(6,7,3),(7,8,5)]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nx.minimum_spanning_tree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返回可迭代对象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nx.to_numpy_array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返回最小生成树的邻接矩阵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c=\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n",c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c.sum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()/2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求最小生成树的权重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最小生成树的权重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W=",w)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889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7F1CCB-6D46-4394-A478-666E19B5C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417" y="867019"/>
            <a:ext cx="11236325" cy="5446713"/>
          </a:xfrm>
        </p:spPr>
        <p:txBody>
          <a:bodyPr/>
          <a:lstStyle/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最小生成树的权重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W=",w)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nx.circular_layout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下面画连通图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G,pos,with_labels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=13)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下面画最小生成树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6066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87556"/>
              </p:ext>
            </p:extLst>
          </p:nvPr>
        </p:nvGraphicFramePr>
        <p:xfrm>
          <a:off x="910981" y="934305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0" name="Document" r:id="rId3" imgW="11106616" imgH="5562403" progId="Word.Document.12">
                  <p:embed/>
                </p:oleObj>
              </mc:Choice>
              <mc:Fallback>
                <p:oleObj name="Document" r:id="rId3" imgW="11106616" imgH="55624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981" y="934305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0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6.4.2 </a:t>
            </a:r>
            <a:r>
              <a:rPr lang="zh-CN" altLang="en-US" dirty="0"/>
              <a:t>最小生成树的数学规划模型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D6AB825-F5F4-4BFF-B752-820A3F798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08688"/>
              </p:ext>
            </p:extLst>
          </p:nvPr>
        </p:nvGraphicFramePr>
        <p:xfrm>
          <a:off x="556331" y="1728873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331" y="1728873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33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6537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8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37668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2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243555"/>
              </p:ext>
            </p:extLst>
          </p:nvPr>
        </p:nvGraphicFramePr>
        <p:xfrm>
          <a:off x="609600" y="10059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0059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2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51656"/>
              </p:ext>
            </p:extLst>
          </p:nvPr>
        </p:nvGraphicFramePr>
        <p:xfrm>
          <a:off x="485409" y="835025"/>
          <a:ext cx="10972800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3" name="Document" r:id="rId3" imgW="11106616" imgH="6108225" progId="Word.Document.12">
                  <p:embed/>
                </p:oleObj>
              </mc:Choice>
              <mc:Fallback>
                <p:oleObj name="Document" r:id="rId3" imgW="11106616" imgH="61082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409" y="835025"/>
                        <a:ext cx="10972800" cy="602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8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350727"/>
              </p:ext>
            </p:extLst>
          </p:nvPr>
        </p:nvGraphicFramePr>
        <p:xfrm>
          <a:off x="-197217" y="8672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217" y="8672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CAEAF4-8397-4E8D-8659-F528A5288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1623158"/>
            <a:ext cx="11236325" cy="4988658"/>
          </a:xfrm>
        </p:spPr>
        <p:txBody>
          <a:bodyPr/>
          <a:lstStyle/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L=[(0,1,2),(0,2,1),(0,3,3),(0,4,4),(0,5,4),(0,6,2),(0,7,5),(0,8,4),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(1,2,4),(1,8,1),(2,3,1),(3,4,1),(4,5,5),(5,6,2),(6,7,3),(7,8,5)]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((9,9))*10000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][0], 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][1]]=L[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][1], 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][0]]=L[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((9,9), integer=True)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(9, pos=True)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cp.multiply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a,x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(x[0,:])&gt;=1, u[0]==0,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u[1:]&gt;=1, u[1:]&lt;=8, x&gt;=0, x&lt;=1]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9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97217" y="8672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217" y="8672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CAEAF4-8397-4E8D-8659-F528A5288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1623158"/>
            <a:ext cx="11236325" cy="4988658"/>
          </a:xfrm>
        </p:spPr>
        <p:txBody>
          <a:bodyPr/>
          <a:lstStyle/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(sum(x[:,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])==1)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range(1,9):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(u[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]-u[j]+9*x[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]&lt;=8)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(obj, 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(solver='GLPK_MI')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j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np.nonzero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print('j=', j)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7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简单图、完全图、赋权图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378558"/>
              </p:ext>
            </p:extLst>
          </p:nvPr>
        </p:nvGraphicFramePr>
        <p:xfrm>
          <a:off x="472343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343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70B807E-C134-4DBE-AAC2-F5D6942A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341726"/>
              </p:ext>
            </p:extLst>
          </p:nvPr>
        </p:nvGraphicFramePr>
        <p:xfrm>
          <a:off x="472343" y="3238283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343" y="3238283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2E54A73-EAF2-40E5-860D-53CC7334FA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22958"/>
              </p:ext>
            </p:extLst>
          </p:nvPr>
        </p:nvGraphicFramePr>
        <p:xfrm>
          <a:off x="472343" y="4498514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Document" r:id="rId7" imgW="11106616" imgH="5500755" progId="Word.Document.12">
                  <p:embed/>
                </p:oleObj>
              </mc:Choice>
              <mc:Fallback>
                <p:oleObj name="Document" r:id="rId7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70B807E-C134-4DBE-AAC2-F5D6942AF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343" y="4498514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5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067724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1AA2D80-130F-4FAF-A1BB-B33FE0E1B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38294"/>
              </p:ext>
            </p:extLst>
          </p:nvPr>
        </p:nvGraphicFramePr>
        <p:xfrm>
          <a:off x="717550" y="224729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5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24729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164FD6-2018-4980-AF64-AA5DFB8AE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359338"/>
              </p:ext>
            </p:extLst>
          </p:nvPr>
        </p:nvGraphicFramePr>
        <p:xfrm>
          <a:off x="717550" y="3746500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6" name="Document" r:id="rId7" imgW="11106616" imgH="5500755" progId="Word.Document.12">
                  <p:embed/>
                </p:oleObj>
              </mc:Choice>
              <mc:Fallback>
                <p:oleObj name="Document" r:id="rId7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1AA2D80-130F-4FAF-A1BB-B33FE0E1B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550" y="3746500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8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746208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2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顶点的度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09186"/>
              </p:ext>
            </p:extLst>
          </p:nvPr>
        </p:nvGraphicFramePr>
        <p:xfrm>
          <a:off x="727969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969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5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56127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DE71F9E-8D19-4F88-9BF1-1117396A9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415932"/>
              </p:ext>
            </p:extLst>
          </p:nvPr>
        </p:nvGraphicFramePr>
        <p:xfrm>
          <a:off x="717550" y="3119438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8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119438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3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子图与图的连通性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84083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6A6BBE-FA99-47F4-883A-D9CDE5EAA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109368"/>
              </p:ext>
            </p:extLst>
          </p:nvPr>
        </p:nvGraphicFramePr>
        <p:xfrm>
          <a:off x="538163" y="3209925"/>
          <a:ext cx="10972800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3209925"/>
                        <a:ext cx="10972800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56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55246"/>
              </p:ext>
            </p:extLst>
          </p:nvPr>
        </p:nvGraphicFramePr>
        <p:xfrm>
          <a:off x="538163" y="898037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5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898037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6A6BBE-FA99-47F4-883A-D9CDE5EAA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850893"/>
              </p:ext>
            </p:extLst>
          </p:nvPr>
        </p:nvGraphicFramePr>
        <p:xfrm>
          <a:off x="609600" y="1680064"/>
          <a:ext cx="10972800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6" name="Document" r:id="rId5" imgW="11106616" imgH="5500755" progId="Word.Document.12">
                  <p:embed/>
                </p:oleObj>
              </mc:Choice>
              <mc:Fallback>
                <p:oleObj name="Document" r:id="rId5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D6A6BBE-FA99-47F4-883A-D9CDE5EAA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680064"/>
                        <a:ext cx="10972800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8F98143-1A75-4EF2-A263-6E4E3DD65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04908"/>
              </p:ext>
            </p:extLst>
          </p:nvPr>
        </p:nvGraphicFramePr>
        <p:xfrm>
          <a:off x="609600" y="3998913"/>
          <a:ext cx="109728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7" name="Document" r:id="rId7" imgW="11106616" imgH="5508686" progId="Word.Document.12">
                  <p:embed/>
                </p:oleObj>
              </mc:Choice>
              <mc:Fallback>
                <p:oleObj name="Document" r:id="rId7" imgW="11106616" imgH="55086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D6A6BBE-FA99-47F4-883A-D9CDE5EAA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3998913"/>
                        <a:ext cx="109728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6.1.2  </a:t>
            </a:r>
            <a:r>
              <a:rPr lang="zh-CN" altLang="en-US" dirty="0"/>
              <a:t>图的矩阵表示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549912"/>
              </p:ext>
            </p:extLst>
          </p:nvPr>
        </p:nvGraphicFramePr>
        <p:xfrm>
          <a:off x="646113" y="1631950"/>
          <a:ext cx="11025187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3" y="1631950"/>
                        <a:ext cx="11025187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6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6.2 </a:t>
            </a:r>
            <a:r>
              <a:rPr lang="en-US" altLang="zh-CN" sz="3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NetworkX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简介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6.1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图与网络的基础理论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1BC934-2832-4982-9640-E6FDB11E4752}"/>
              </a:ext>
            </a:extLst>
          </p:cNvPr>
          <p:cNvSpPr txBox="1"/>
          <p:nvPr/>
        </p:nvSpPr>
        <p:spPr>
          <a:xfrm>
            <a:off x="6211425" y="3355358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6.3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最短路算法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AABA95-0C53-4438-A6B3-447DE76AAA52}"/>
              </a:ext>
            </a:extLst>
          </p:cNvPr>
          <p:cNvSpPr txBox="1"/>
          <p:nvPr/>
        </p:nvSpPr>
        <p:spPr>
          <a:xfrm>
            <a:off x="6223411" y="3977014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关联矩阵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17798"/>
              </p:ext>
            </p:extLst>
          </p:nvPr>
        </p:nvGraphicFramePr>
        <p:xfrm>
          <a:off x="727969" y="1537711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969" y="1537711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8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/>
              <a:t>邻接矩阵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63797"/>
              </p:ext>
            </p:extLst>
          </p:nvPr>
        </p:nvGraphicFramePr>
        <p:xfrm>
          <a:off x="437173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173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03620"/>
              </p:ext>
            </p:extLst>
          </p:nvPr>
        </p:nvGraphicFramePr>
        <p:xfrm>
          <a:off x="609600" y="969476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69476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86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91149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979DFD-AA63-419D-8E54-1E7BE027A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56401"/>
              </p:ext>
            </p:extLst>
          </p:nvPr>
        </p:nvGraphicFramePr>
        <p:xfrm>
          <a:off x="717550" y="2264874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9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264874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3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40533"/>
              </p:ext>
            </p:extLst>
          </p:nvPr>
        </p:nvGraphicFramePr>
        <p:xfrm>
          <a:off x="717550" y="1039813"/>
          <a:ext cx="10972800" cy="577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7" name="Document" r:id="rId3" imgW="11106616" imgH="5860190" progId="Word.Document.12">
                  <p:embed/>
                </p:oleObj>
              </mc:Choice>
              <mc:Fallback>
                <p:oleObj name="Document" r:id="rId3" imgW="11106616" imgH="586019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77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7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08860"/>
              </p:ext>
            </p:extLst>
          </p:nvPr>
        </p:nvGraphicFramePr>
        <p:xfrm>
          <a:off x="717550" y="1039813"/>
          <a:ext cx="1097280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8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0637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5" name="Document" r:id="rId3" imgW="11106616" imgH="5696515" progId="Word.Document.12">
                  <p:embed/>
                </p:oleObj>
              </mc:Choice>
              <mc:Fallback>
                <p:oleObj name="Document" r:id="rId3" imgW="11106616" imgH="569651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1235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7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图的生成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829779"/>
              </p:ext>
            </p:extLst>
          </p:nvPr>
        </p:nvGraphicFramePr>
        <p:xfrm>
          <a:off x="609600" y="1644894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644894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8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62CFEB-8BBE-45B8-9ED3-3F34C50F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        </a:t>
            </a:r>
            <a:r>
              <a:rPr lang="zh-CN" altLang="zh-CN" b="1" dirty="0"/>
              <a:t>图论是近三十年来发展非常活跃的一个数学分支。大量的最优化问题都可以抽象成网络模型结构来加以解释、描述和求解。它在建模时，具有直观、易理解、适应性强等特点，已广泛应用于管理科学、物理学、化学、计算机科学、信息论、控制论、社会科学（心理学、教育学等）以及军事科学等领域。一些实际网络，如运输网、电话网、电力网、计算机局域网等，都可以用图的理论加以描述和分析，并借助于计算机算法直接求解。这一理论与线性规划、整数规划等优化理论和方法相互渗透，促进了图论方法在实际问题建模中的应用。</a:t>
            </a:r>
          </a:p>
          <a:p>
            <a:pPr algn="just"/>
            <a:endParaRPr lang="zh-CN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15190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A1D0E4-04C8-49C6-8258-5A571BD9B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13335"/>
              </p:ext>
            </p:extLst>
          </p:nvPr>
        </p:nvGraphicFramePr>
        <p:xfrm>
          <a:off x="324827" y="373856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Document" r:id="rId5" imgW="11106616" imgH="5484892" progId="Word.Document.12">
                  <p:embed/>
                </p:oleObj>
              </mc:Choice>
              <mc:Fallback>
                <p:oleObj name="Document" r:id="rId5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827" y="373856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5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3F6A04-C6DE-4C16-BCA6-1F85265E4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nx.cubical_graph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生成一个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正则图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        # 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号子窗口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['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v'+str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range(1,9)]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dict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(zip(range(8), s))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构造顶点标注的字符字典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nx.circular_layout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(G), labels=s,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node_color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='y',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node_shape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edge_color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6934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309146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9" name="Document" r:id="rId3" imgW="11106616" imgH="5575021" progId="Word.Document.12">
                  <p:embed/>
                </p:oleObj>
              </mc:Choice>
              <mc:Fallback>
                <p:oleObj name="Document" r:id="rId3" imgW="11106616" imgH="55750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6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37554"/>
              </p:ext>
            </p:extLst>
          </p:nvPr>
        </p:nvGraphicFramePr>
        <p:xfrm>
          <a:off x="717550" y="1039813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3" name="Document" r:id="rId3" imgW="11106616" imgH="5492103" progId="Word.Document.12">
                  <p:embed/>
                </p:oleObj>
              </mc:Choice>
              <mc:Fallback>
                <p:oleObj name="Document" r:id="rId3" imgW="11106616" imgH="54921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36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28295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81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数据存储结构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17520"/>
              </p:ext>
            </p:extLst>
          </p:nvPr>
        </p:nvGraphicFramePr>
        <p:xfrm>
          <a:off x="538163" y="120173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20173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77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71148"/>
              </p:ext>
            </p:extLst>
          </p:nvPr>
        </p:nvGraphicFramePr>
        <p:xfrm>
          <a:off x="0" y="899136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99136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AA90BF-6163-4575-8FB1-A408CF6DB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96" y="160557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en-US" altLang="zh-CN" sz="18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添加编号为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的一个顶点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(['A', 'B'])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从列表中添加多个顶点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G.add_edge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('A', 'B')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添加顶点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之间的一条边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G.add_edge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2, weight=0.5)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添加顶点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之间权重为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的一条边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 = [('A','B',0.3),('B','C',0.9),('A','C',0.5),('C','D',1.2)]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从列表中添加多条赋权边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显示图的邻接表的字典数据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print(list(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G.adjacency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显示图的邻接表的列表数据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405566"/>
              </p:ext>
            </p:extLst>
          </p:nvPr>
        </p:nvGraphicFramePr>
        <p:xfrm>
          <a:off x="0" y="896938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5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96938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AA90BF-6163-4575-8FB1-A408CF6DB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96" y="1605573"/>
            <a:ext cx="11236325" cy="5446713"/>
          </a:xfrm>
        </p:spPr>
        <p:txBody>
          <a:bodyPr/>
          <a:lstStyle/>
          <a:p>
            <a:r>
              <a:rPr lang="en-US" altLang="zh-CN" sz="2000" b="1" dirty="0"/>
              <a:t>#</a:t>
            </a:r>
            <a:r>
              <a:rPr lang="zh-CN" altLang="zh-CN" sz="2000" b="1" dirty="0"/>
              <a:t>程序文件</a:t>
            </a:r>
            <a:r>
              <a:rPr lang="en-US" altLang="zh-CN" sz="2000" b="1" dirty="0"/>
              <a:t>ex6_5.py</a:t>
            </a:r>
            <a:endParaRPr lang="zh-CN" altLang="zh-CN" sz="2000" dirty="0"/>
          </a:p>
          <a:p>
            <a:r>
              <a:rPr lang="en-US" altLang="zh-CN" sz="2000" b="1" dirty="0"/>
              <a:t>import </a:t>
            </a:r>
            <a:r>
              <a:rPr lang="en-US" altLang="zh-CN" sz="2000" b="1" dirty="0" err="1"/>
              <a:t>networkx</a:t>
            </a:r>
            <a:r>
              <a:rPr lang="en-US" altLang="zh-CN" sz="2000" b="1" dirty="0"/>
              <a:t> as </a:t>
            </a:r>
            <a:r>
              <a:rPr lang="en-US" altLang="zh-CN" sz="2000" b="1" dirty="0" err="1"/>
              <a:t>nx</a:t>
            </a:r>
            <a:endParaRPr lang="zh-CN" altLang="zh-CN" sz="2000" dirty="0"/>
          </a:p>
          <a:p>
            <a:r>
              <a:rPr lang="en-US" altLang="zh-CN" sz="2000" b="1" dirty="0"/>
              <a:t>import </a:t>
            </a:r>
            <a:r>
              <a:rPr lang="en-US" altLang="zh-CN" sz="2000" b="1" dirty="0" err="1"/>
              <a:t>pylab</a:t>
            </a:r>
            <a:r>
              <a:rPr lang="en-US" altLang="zh-CN" sz="2000" b="1" dirty="0"/>
              <a:t> as </a:t>
            </a:r>
            <a:r>
              <a:rPr lang="en-US" altLang="zh-CN" sz="2000" b="1" dirty="0" err="1"/>
              <a:t>plt</a:t>
            </a:r>
            <a:endParaRPr lang="zh-CN" altLang="zh-CN" sz="2000" dirty="0"/>
          </a:p>
          <a:p>
            <a:r>
              <a:rPr lang="en-US" altLang="zh-CN" sz="2000" b="1" dirty="0"/>
              <a:t> </a:t>
            </a:r>
            <a:endParaRPr lang="zh-CN" altLang="zh-CN" sz="2000" dirty="0"/>
          </a:p>
          <a:p>
            <a:r>
              <a:rPr lang="en-US" altLang="zh-CN" sz="2000" b="1" dirty="0"/>
              <a:t>G=</a:t>
            </a:r>
            <a:r>
              <a:rPr lang="en-US" altLang="zh-CN" sz="2000" b="1" dirty="0" err="1"/>
              <a:t>nx.DiGraph</a:t>
            </a:r>
            <a:r>
              <a:rPr lang="en-US" altLang="zh-CN" sz="2000" b="1" dirty="0"/>
              <a:t>()</a:t>
            </a:r>
            <a:endParaRPr lang="zh-CN" altLang="zh-CN" sz="2000" dirty="0"/>
          </a:p>
          <a:p>
            <a:r>
              <a:rPr lang="en-US" altLang="zh-CN" sz="2000" b="1" dirty="0"/>
              <a:t>List=[(1,2),(1,3),(2,3),(3,2),(3,5),(4,2),(4,6),</a:t>
            </a:r>
            <a:endParaRPr lang="zh-CN" altLang="zh-CN" sz="2000" dirty="0"/>
          </a:p>
          <a:p>
            <a:r>
              <a:rPr lang="en-US" altLang="zh-CN" sz="2000" b="1" dirty="0"/>
              <a:t>      (5,2),(5,4),(6,5)]</a:t>
            </a:r>
            <a:endParaRPr lang="zh-CN" altLang="zh-CN" sz="2000" dirty="0"/>
          </a:p>
          <a:p>
            <a:r>
              <a:rPr lang="en-US" altLang="zh-CN" sz="2000" b="1" dirty="0" err="1"/>
              <a:t>G.add_nodes_from</a:t>
            </a:r>
            <a:r>
              <a:rPr lang="en-US" altLang="zh-CN" sz="2000" b="1" dirty="0"/>
              <a:t>(range(1,7))</a:t>
            </a:r>
            <a:endParaRPr lang="zh-CN" altLang="zh-CN" sz="2000" dirty="0"/>
          </a:p>
          <a:p>
            <a:r>
              <a:rPr lang="en-US" altLang="zh-CN" sz="2000" b="1" dirty="0" err="1"/>
              <a:t>G.add_edges_from</a:t>
            </a:r>
            <a:r>
              <a:rPr lang="en-US" altLang="zh-CN" sz="2000" b="1" dirty="0"/>
              <a:t>(List)</a:t>
            </a:r>
            <a:endParaRPr lang="zh-CN" altLang="zh-CN" sz="2000" dirty="0"/>
          </a:p>
          <a:p>
            <a:r>
              <a:rPr lang="en-US" altLang="zh-CN" sz="2000" b="1" dirty="0" err="1"/>
              <a:t>plt.rc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font',size</a:t>
            </a:r>
            <a:r>
              <a:rPr lang="en-US" altLang="zh-CN" sz="2000" b="1" dirty="0"/>
              <a:t>=16)</a:t>
            </a:r>
            <a:endParaRPr lang="zh-CN" altLang="zh-CN" sz="2000" dirty="0"/>
          </a:p>
          <a:p>
            <a:r>
              <a:rPr lang="en-US" altLang="zh-CN" sz="2000" b="1" dirty="0"/>
              <a:t>pos=</a:t>
            </a:r>
            <a:r>
              <a:rPr lang="en-US" altLang="zh-CN" sz="2000" b="1" dirty="0" err="1"/>
              <a:t>nx.shell_layout</a:t>
            </a:r>
            <a:r>
              <a:rPr lang="en-US" altLang="zh-CN" sz="2000" b="1" dirty="0"/>
              <a:t>(G) </a:t>
            </a:r>
            <a:endParaRPr lang="zh-CN" altLang="zh-CN" sz="2000" dirty="0"/>
          </a:p>
          <a:p>
            <a:r>
              <a:rPr lang="en-US" altLang="zh-CN" sz="2000" b="1" dirty="0" err="1"/>
              <a:t>nx.draw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G,pos,with_labels</a:t>
            </a:r>
            <a:r>
              <a:rPr lang="en-US" altLang="zh-CN" sz="2000" b="1" dirty="0"/>
              <a:t>=True, </a:t>
            </a:r>
            <a:r>
              <a:rPr lang="en-US" altLang="zh-CN" sz="2000" b="1" dirty="0" err="1"/>
              <a:t>font_weight</a:t>
            </a:r>
            <a:r>
              <a:rPr lang="en-US" altLang="zh-CN" sz="2000" b="1" dirty="0"/>
              <a:t>='bold', </a:t>
            </a:r>
            <a:r>
              <a:rPr lang="en-US" altLang="zh-CN" sz="2000" b="1" dirty="0" err="1"/>
              <a:t>node_color</a:t>
            </a:r>
            <a:r>
              <a:rPr lang="en-US" altLang="zh-CN" sz="2000" b="1" dirty="0"/>
              <a:t>='y')</a:t>
            </a:r>
            <a:endParaRPr lang="zh-CN" altLang="zh-CN" sz="2000" dirty="0"/>
          </a:p>
          <a:p>
            <a:r>
              <a:rPr lang="en-US" altLang="zh-CN" sz="2000" b="1" dirty="0"/>
              <a:t>W = </a:t>
            </a:r>
            <a:r>
              <a:rPr lang="en-US" altLang="zh-CN" sz="2000" b="1" dirty="0" err="1"/>
              <a:t>nx.to_numpy_array</a:t>
            </a:r>
            <a:r>
              <a:rPr lang="en-US" altLang="zh-CN" sz="2000" b="1" dirty="0"/>
              <a:t>(G)   #</a:t>
            </a:r>
            <a:r>
              <a:rPr lang="zh-CN" altLang="zh-CN" sz="2000" b="1" dirty="0"/>
              <a:t>从图</a:t>
            </a:r>
            <a:r>
              <a:rPr lang="en-US" altLang="zh-CN" sz="2000" b="1" dirty="0"/>
              <a:t>G</a:t>
            </a:r>
            <a:r>
              <a:rPr lang="zh-CN" altLang="zh-CN" sz="2000" b="1" dirty="0"/>
              <a:t>导出邻接矩阵</a:t>
            </a:r>
            <a:endParaRPr lang="zh-CN" altLang="zh-CN" sz="2000" dirty="0"/>
          </a:p>
          <a:p>
            <a:r>
              <a:rPr lang="en-US" altLang="zh-CN" sz="2000" b="1" dirty="0"/>
              <a:t>print(W); </a:t>
            </a:r>
            <a:r>
              <a:rPr lang="en-US" altLang="zh-CN" sz="2000" b="1" dirty="0" err="1"/>
              <a:t>plt.show</a:t>
            </a:r>
            <a:r>
              <a:rPr lang="en-US" altLang="zh-CN" sz="2000" b="1" dirty="0"/>
              <a:t>()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263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623474"/>
              </p:ext>
            </p:extLst>
          </p:nvPr>
        </p:nvGraphicFramePr>
        <p:xfrm>
          <a:off x="717550" y="1039813"/>
          <a:ext cx="109728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9" name="Document" r:id="rId3" imgW="11106616" imgH="5611434" progId="Word.Document.12">
                  <p:embed/>
                </p:oleObj>
              </mc:Choice>
              <mc:Fallback>
                <p:oleObj name="Document" r:id="rId3" imgW="11106616" imgH="56114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52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图数据的导出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46172"/>
              </p:ext>
            </p:extLst>
          </p:nvPr>
        </p:nvGraphicFramePr>
        <p:xfrm>
          <a:off x="355950" y="1676522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50" y="1676522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C61992E-3A58-4C60-A4B1-95A6B9CD8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35304"/>
              </p:ext>
            </p:extLst>
          </p:nvPr>
        </p:nvGraphicFramePr>
        <p:xfrm>
          <a:off x="358775" y="3765550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5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3765550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7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73A25-7E7A-454C-B02E-01453FEB8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86" y="705643"/>
            <a:ext cx="11236325" cy="6855742"/>
          </a:xfrm>
        </p:spPr>
        <p:txBody>
          <a:bodyPr/>
          <a:lstStyle/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ex6_6.py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List=[(1, 3, 10), (1, 4, 60), (2, 3, 5),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(2, 4, 20), (3, 4, 1)]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(range(1,5))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W1 =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nx.to_numpy_array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从图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导出权重邻接矩阵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W2 =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'weight')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导出赋权边的字典数据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nx.spring_layout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G,pos,with_labels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font_size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=13,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=W2)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W1); 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邻接表字典为：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邻接表列表为：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list(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G.adjacency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列表字典为：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nx.to_dict_of_lists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np.savetxt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('data6_6.txt', W1,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fmt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='%d')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邻接矩阵保存到文本文件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7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</a:t>
            </a:r>
            <a:r>
              <a:rPr lang="en-US" altLang="zh-CN" sz="17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7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85309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算法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94099"/>
              </p:ext>
            </p:extLst>
          </p:nvPr>
        </p:nvGraphicFramePr>
        <p:xfrm>
          <a:off x="538163" y="120173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20173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0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最短路算法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5049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A6FC1F8-EC00-4C47-BC25-5B0F20C22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987969"/>
              </p:ext>
            </p:extLst>
          </p:nvPr>
        </p:nvGraphicFramePr>
        <p:xfrm>
          <a:off x="717550" y="109378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9378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33DF6A9-0EFC-47F0-A292-EC3260249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06382"/>
              </p:ext>
            </p:extLst>
          </p:nvPr>
        </p:nvGraphicFramePr>
        <p:xfrm>
          <a:off x="771525" y="3800475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5A6FC1F8-EC00-4C47-BC25-5B0F20C22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525" y="3800475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3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8162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4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A550101-AF0C-40D2-B7EF-6CB684B5E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304428"/>
              </p:ext>
            </p:extLst>
          </p:nvPr>
        </p:nvGraphicFramePr>
        <p:xfrm>
          <a:off x="717550" y="3621087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5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621087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47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91099"/>
              </p:ext>
            </p:extLst>
          </p:nvPr>
        </p:nvGraphicFramePr>
        <p:xfrm>
          <a:off x="412750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750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6.3.1 </a:t>
            </a:r>
            <a:r>
              <a:rPr lang="zh-CN" altLang="en-US" dirty="0"/>
              <a:t>固定起点的最短路</a:t>
            </a:r>
          </a:p>
        </p:txBody>
      </p:sp>
    </p:spTree>
    <p:extLst>
      <p:ext uri="{BB962C8B-B14F-4D97-AF65-F5344CB8AC3E}">
        <p14:creationId xmlns:p14="http://schemas.microsoft.com/office/powerpoint/2010/main" val="345589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2250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6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4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10878"/>
              </p:ext>
            </p:extLst>
          </p:nvPr>
        </p:nvGraphicFramePr>
        <p:xfrm>
          <a:off x="717550" y="1057275"/>
          <a:ext cx="110982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1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0982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75EEEA-DEEC-4EB3-8F47-478059FC6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70292"/>
              </p:ext>
            </p:extLst>
          </p:nvPr>
        </p:nvGraphicFramePr>
        <p:xfrm>
          <a:off x="717550" y="3244850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2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244850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36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838265"/>
              </p:ext>
            </p:extLst>
          </p:nvPr>
        </p:nvGraphicFramePr>
        <p:xfrm>
          <a:off x="609600" y="993775"/>
          <a:ext cx="109728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4" name="Document" r:id="rId3" imgW="11106616" imgH="5952121" progId="Word.Document.12">
                  <p:embed/>
                </p:oleObj>
              </mc:Choice>
              <mc:Fallback>
                <p:oleObj name="Document" r:id="rId3" imgW="11106616" imgH="59521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93775"/>
                        <a:ext cx="10972800" cy="586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2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86641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8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8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6.1.1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图与网络的基本概念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534111"/>
              </p:ext>
            </p:extLst>
          </p:nvPr>
        </p:nvGraphicFramePr>
        <p:xfrm>
          <a:off x="646113" y="1631950"/>
          <a:ext cx="11025187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3" y="1631950"/>
                        <a:ext cx="11025187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8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976193"/>
              </p:ext>
            </p:extLst>
          </p:nvPr>
        </p:nvGraphicFramePr>
        <p:xfrm>
          <a:off x="735135" y="934182"/>
          <a:ext cx="10972800" cy="571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2" name="Document" r:id="rId3" imgW="11106616" imgH="5808996" progId="Word.Document.12">
                  <p:embed/>
                </p:oleObj>
              </mc:Choice>
              <mc:Fallback>
                <p:oleObj name="Document" r:id="rId3" imgW="11106616" imgH="580899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135" y="934182"/>
                        <a:ext cx="10972800" cy="571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29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589127"/>
              </p:ext>
            </p:extLst>
          </p:nvPr>
        </p:nvGraphicFramePr>
        <p:xfrm>
          <a:off x="717550" y="1057275"/>
          <a:ext cx="10972800" cy="595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6" name="Document" r:id="rId3" imgW="11106616" imgH="6032877" progId="Word.Document.12">
                  <p:embed/>
                </p:oleObj>
              </mc:Choice>
              <mc:Fallback>
                <p:oleObj name="Document" r:id="rId3" imgW="11106616" imgH="603287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95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1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83599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0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3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84169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4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47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46825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8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52093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2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749E0D-C368-42BC-8E5A-72B5D335C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ex6_7.py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 = [(1,2,6), (1,3,3), (1,4,1), (2,5,1), (3,2,2), (3,4,2), (4,6,10), (5,4,6),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(5,6,4), (5,7,3), (5,8,6), (6,5,10), (6,7,2), (7,8,4), (9,5,2), (9,8,3)]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(range(1,10))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nx.dijkstra_path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1, 8, weight='weight')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求最短路径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nx.dijkstra_path_length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1, 8, weight='weight')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path)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最小费用为：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2825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73176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9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684304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6.3.2 </a:t>
            </a:r>
            <a:r>
              <a:rPr lang="zh-CN" altLang="en-US" dirty="0"/>
              <a:t>所有顶点对之间最短路的</a:t>
            </a:r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0276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343988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9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50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无向图和有向图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206572"/>
              </p:ext>
            </p:extLst>
          </p:nvPr>
        </p:nvGraphicFramePr>
        <p:xfrm>
          <a:off x="609600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8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336150"/>
              </p:ext>
            </p:extLst>
          </p:nvPr>
        </p:nvGraphicFramePr>
        <p:xfrm>
          <a:off x="629627" y="758337"/>
          <a:ext cx="11277600" cy="643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6" name="Document" r:id="rId3" imgW="11417871" imgH="6540484" progId="Word.Document.12">
                  <p:embed/>
                </p:oleObj>
              </mc:Choice>
              <mc:Fallback>
                <p:oleObj name="Document" r:id="rId3" imgW="11417871" imgH="654048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627" y="758337"/>
                        <a:ext cx="11277600" cy="643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0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求距离矩阵的算法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72876"/>
              </p:ext>
            </p:extLst>
          </p:nvPr>
        </p:nvGraphicFramePr>
        <p:xfrm>
          <a:off x="538163" y="152400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52400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9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1659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0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5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建立路径矩阵的算法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50624"/>
              </p:ext>
            </p:extLst>
          </p:nvPr>
        </p:nvGraphicFramePr>
        <p:xfrm>
          <a:off x="538163" y="152400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52400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8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150943"/>
              </p:ext>
            </p:extLst>
          </p:nvPr>
        </p:nvGraphicFramePr>
        <p:xfrm>
          <a:off x="717550" y="1057275"/>
          <a:ext cx="10972800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4" name="Document" r:id="rId3" imgW="11106616" imgH="5312566" progId="Word.Document.12">
                  <p:embed/>
                </p:oleObj>
              </mc:Choice>
              <mc:Fallback>
                <p:oleObj name="Document" r:id="rId3" imgW="11106616" imgH="531256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23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最短路的路径查找算法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709128"/>
              </p:ext>
            </p:extLst>
          </p:nvPr>
        </p:nvGraphicFramePr>
        <p:xfrm>
          <a:off x="73501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01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4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1987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7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735E7BF-DD9C-43B7-A8C7-1CE790599B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42231"/>
              </p:ext>
            </p:extLst>
          </p:nvPr>
        </p:nvGraphicFramePr>
        <p:xfrm>
          <a:off x="717550" y="5043122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8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5043122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4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193152"/>
              </p:ext>
            </p:extLst>
          </p:nvPr>
        </p:nvGraphicFramePr>
        <p:xfrm>
          <a:off x="717550" y="1057275"/>
          <a:ext cx="10972800" cy="527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1" name="Document" r:id="rId3" imgW="11106616" imgH="5356909" progId="Word.Document.12">
                  <p:embed/>
                </p:oleObj>
              </mc:Choice>
              <mc:Fallback>
                <p:oleObj name="Document" r:id="rId3" imgW="11106616" imgH="535690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27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2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05798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5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2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15376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6277DA0-9237-45EA-9277-CAB8F5072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76304"/>
              </p:ext>
            </p:extLst>
          </p:nvPr>
        </p:nvGraphicFramePr>
        <p:xfrm>
          <a:off x="717550" y="2493351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0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493351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6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232224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1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E54C85-41B8-4F5A-91E9-4A0331A4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31850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ex6_8.py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2200" b="1" kern="10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 = [(1, 3, 10), (1, 4, 60), (2, 3, 5), (2, 4, 20), (3, 4, 1)]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(range(1,5))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nx.floyd_warshall_numpy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最短距离矩阵为：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weight='weight', method='bellman-ford')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range(1,len(d)):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range(i+1,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(d)+1):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{}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到顶点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{}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的最短路径为：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'.format(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i,j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), path[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][j])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99186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58019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6.3.3 </a:t>
            </a:r>
            <a:r>
              <a:rPr lang="zh-CN" altLang="en-US" dirty="0"/>
              <a:t>最短路应用范例</a:t>
            </a:r>
          </a:p>
        </p:txBody>
      </p:sp>
    </p:spTree>
    <p:extLst>
      <p:ext uri="{BB962C8B-B14F-4D97-AF65-F5344CB8AC3E}">
        <p14:creationId xmlns:p14="http://schemas.microsoft.com/office/powerpoint/2010/main" val="10445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01915"/>
              </p:ext>
            </p:extLst>
          </p:nvPr>
        </p:nvGraphicFramePr>
        <p:xfrm>
          <a:off x="717550" y="1057275"/>
          <a:ext cx="111331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3" name="Document" r:id="rId3" imgW="11262783" imgH="5203329" progId="Word.Document.12">
                  <p:embed/>
                </p:oleObj>
              </mc:Choice>
              <mc:Fallback>
                <p:oleObj name="Document" r:id="rId3" imgW="11262783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1331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993187"/>
              </p:ext>
            </p:extLst>
          </p:nvPr>
        </p:nvGraphicFramePr>
        <p:xfrm>
          <a:off x="717550" y="1057275"/>
          <a:ext cx="10972800" cy="595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7" name="Document" r:id="rId3" imgW="11106616" imgH="6047298" progId="Word.Document.12">
                  <p:embed/>
                </p:oleObj>
              </mc:Choice>
              <mc:Fallback>
                <p:oleObj name="Document" r:id="rId3" imgW="11106616" imgH="604729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95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0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6279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1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71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1106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5" name="Document" r:id="rId3" imgW="11106616" imgH="5314368" progId="Word.Document.12">
                  <p:embed/>
                </p:oleObj>
              </mc:Choice>
              <mc:Fallback>
                <p:oleObj name="Document" r:id="rId3" imgW="11106616" imgH="531436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1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7A03DA-0891-4F06-85A1-283DCD5B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ex6_9.py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a[0,1:]=[15,20,27,37,54]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a[1,2:]=[15,20,27,37]; a[2,3:]=[16,21,28];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a[3,4:]=[16,21]; a[4,5]=17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nx.DiGraph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构造赋权有向图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顶点编号为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0,1,…,5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(G,0,5,weight='weight')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nx.shortest_path_length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(G,0,5,weight='weight')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print('path=',p); print('d=',d)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341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7A03DA-0891-4F06-85A1-283DCD5B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nx.shell_layout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设置布局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G,'weight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key=range(6); s=['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v'+str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(i+1) for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key]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dict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(zip(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key,s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构造用于顶点标注的字符字典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='bold', labels=s,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node_color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='r')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=list(zip(p, p[1:]))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edgelist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edge_color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='r', width=3)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plt.savefig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('fig6_9.png', dpi=500);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247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3628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675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63972"/>
              </p:ext>
            </p:extLst>
          </p:nvPr>
        </p:nvGraphicFramePr>
        <p:xfrm>
          <a:off x="609600" y="692639"/>
          <a:ext cx="10972800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3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692639"/>
                        <a:ext cx="10972800" cy="589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9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812843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978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41658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4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678879"/>
              </p:ext>
            </p:extLst>
          </p:nvPr>
        </p:nvGraphicFramePr>
        <p:xfrm>
          <a:off x="717550" y="1057275"/>
          <a:ext cx="111331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1" name="Document" r:id="rId3" imgW="11262783" imgH="5203329" progId="Word.Document.12">
                  <p:embed/>
                </p:oleObj>
              </mc:Choice>
              <mc:Fallback>
                <p:oleObj name="Document" r:id="rId3" imgW="11262783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1331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9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3ADA95-FEFE-450B-A90D-FFEC40BD5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ex6_10.py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L=[(1,2,20), (1,5,15), (2,3,20), (2,4,60), (2,5,25), (3,4,30), (3,5,18), (5,6,15)]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(1,7))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nx.floyd_warshall_numpy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array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np.max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(d, axis=1)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逐行求最大值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mmd = min(md)     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np.argmin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(md)+1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求最小值的地址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print(d); 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mmd)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最小值的地址为：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794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01353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6.3.4 </a:t>
            </a:r>
            <a:r>
              <a:rPr lang="zh-CN" altLang="en-US" dirty="0"/>
              <a:t>最短路应用范例</a:t>
            </a:r>
          </a:p>
        </p:txBody>
      </p:sp>
    </p:spTree>
    <p:extLst>
      <p:ext uri="{BB962C8B-B14F-4D97-AF65-F5344CB8AC3E}">
        <p14:creationId xmlns:p14="http://schemas.microsoft.com/office/powerpoint/2010/main" val="7295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26176"/>
              </p:ext>
            </p:extLst>
          </p:nvPr>
        </p:nvGraphicFramePr>
        <p:xfrm>
          <a:off x="717550" y="1057275"/>
          <a:ext cx="110982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0982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2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904323"/>
              </p:ext>
            </p:extLst>
          </p:nvPr>
        </p:nvGraphicFramePr>
        <p:xfrm>
          <a:off x="328246" y="755162"/>
          <a:ext cx="10972800" cy="657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Document" r:id="rId3" imgW="11106616" imgH="6674235" progId="Word.Document.12">
                  <p:embed/>
                </p:oleObj>
              </mc:Choice>
              <mc:Fallback>
                <p:oleObj name="Document" r:id="rId3" imgW="11106616" imgH="66742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246" y="755162"/>
                        <a:ext cx="10972800" cy="657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FB245F4-B993-4BCB-B83D-2DBF7E570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89322"/>
              </p:ext>
            </p:extLst>
          </p:nvPr>
        </p:nvGraphicFramePr>
        <p:xfrm>
          <a:off x="717550" y="2798151"/>
          <a:ext cx="25098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Document" r:id="rId5" imgW="2514788" imgH="5188146" progId="Word.Document.12">
                  <p:embed/>
                </p:oleObj>
              </mc:Choice>
              <mc:Fallback>
                <p:oleObj name="Document" r:id="rId5" imgW="2514788" imgH="51881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798151"/>
                        <a:ext cx="25098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72508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1" name="Document" r:id="rId3" imgW="11106616" imgH="5464703" progId="Word.Document.12">
                  <p:embed/>
                </p:oleObj>
              </mc:Choice>
              <mc:Fallback>
                <p:oleObj name="Document" r:id="rId3" imgW="11106616" imgH="54647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0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33919"/>
              </p:ext>
            </p:extLst>
          </p:nvPr>
        </p:nvGraphicFramePr>
        <p:xfrm>
          <a:off x="717550" y="1057275"/>
          <a:ext cx="105775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8" name="Document" r:id="rId3" imgW="10458196" imgH="5082556" progId="Word.Document.12">
                  <p:embed/>
                </p:oleObj>
              </mc:Choice>
              <mc:Fallback>
                <p:oleObj name="Document" r:id="rId3" imgW="10458196" imgH="508255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5775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5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88410"/>
              </p:ext>
            </p:extLst>
          </p:nvPr>
        </p:nvGraphicFramePr>
        <p:xfrm>
          <a:off x="609600" y="740752"/>
          <a:ext cx="1097280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5" name="Document" r:id="rId3" imgW="11106616" imgH="6498664" progId="Word.Document.12">
                  <p:embed/>
                </p:oleObj>
              </mc:Choice>
              <mc:Fallback>
                <p:oleObj name="Document" r:id="rId3" imgW="11106616" imgH="64986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740752"/>
                        <a:ext cx="1097280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7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957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6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4CC7DB7-9776-4D7E-857C-5988B6F6F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13724"/>
              </p:ext>
            </p:extLst>
          </p:nvPr>
        </p:nvGraphicFramePr>
        <p:xfrm>
          <a:off x="852366" y="3429000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7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366" y="3429000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6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828942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4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E7850-38D6-45C7-8DB0-4A778FE90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L=[(1,2,18),(1,5,15),(2,3,20),(2,4,60),(2,5,12),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(3,4,30),(3,5,18),(4,6,10),(5,6,15)]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((6,6))*100000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][0]-1,L[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][1]-1]=L[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][1]-1,L[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][0]-1]=L[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((6,6), integer=True)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cp.multiply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x)))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con=[sum(x[1,:])==1, sum(x[:,1])==0,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sum(x[:,3])==1, x&gt;=0, x&lt;=1]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3009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E7850-38D6-45C7-8DB0-4A778FE90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set(range(6))-{1,3}: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(sum(x[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,:])==sum(x[:,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(obj, 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(solver='GLPK_MI')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:",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np.nonzero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最短路径的起点：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i+1)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最短路径的终点：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j+1)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38617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最小生成树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84482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53503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39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6.4.1 </a:t>
            </a:r>
            <a:r>
              <a:rPr lang="zh-CN" altLang="en-US" dirty="0"/>
              <a:t>基本概念和算法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847B8-D639-4B4B-BCF4-DA9E982C7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729917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60BBEA8-C919-4D53-8388-E7CBFC774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03773"/>
              </p:ext>
            </p:extLst>
          </p:nvPr>
        </p:nvGraphicFramePr>
        <p:xfrm>
          <a:off x="721432" y="2355392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432" y="2355392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A39C4C2-D934-4DC3-95F1-7174C4F31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915325"/>
              </p:ext>
            </p:extLst>
          </p:nvPr>
        </p:nvGraphicFramePr>
        <p:xfrm>
          <a:off x="262644" y="2980867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60BBEA8-C919-4D53-8388-E7CBFC774A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44" y="2980867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7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7350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0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31316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2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3399BF6-9090-4A9C-9761-171D68C2A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219496"/>
              </p:ext>
            </p:extLst>
          </p:nvPr>
        </p:nvGraphicFramePr>
        <p:xfrm>
          <a:off x="538163" y="2529986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29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2529986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404115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7007C00-1C1F-4610-9DD9-1EBCD3554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446"/>
              </p:ext>
            </p:extLst>
          </p:nvPr>
        </p:nvGraphicFramePr>
        <p:xfrm>
          <a:off x="538163" y="3774281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3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3774281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6825"/>
              </p:ext>
            </p:extLst>
          </p:nvPr>
        </p:nvGraphicFramePr>
        <p:xfrm>
          <a:off x="538163" y="1076325"/>
          <a:ext cx="11295062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6" name="Document" r:id="rId3" imgW="11291930" imgH="5468669" progId="Word.Document.12">
                  <p:embed/>
                </p:oleObj>
              </mc:Choice>
              <mc:Fallback>
                <p:oleObj name="Document" r:id="rId3" imgW="11291930" imgH="5468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1295062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8C5C7F1-8997-405A-8CB7-4559AEDCF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358268"/>
              </p:ext>
            </p:extLst>
          </p:nvPr>
        </p:nvGraphicFramePr>
        <p:xfrm>
          <a:off x="609600" y="2420938"/>
          <a:ext cx="11115675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7" name="Document" r:id="rId5" imgW="11117051" imgH="5468669" progId="Word.Document.12">
                  <p:embed/>
                </p:oleObj>
              </mc:Choice>
              <mc:Fallback>
                <p:oleObj name="Document" r:id="rId5" imgW="11117051" imgH="5468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2420938"/>
                        <a:ext cx="11115675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110325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2707</Words>
  <Application>Microsoft Office PowerPoint</Application>
  <PresentationFormat>宽屏</PresentationFormat>
  <Paragraphs>236</Paragraphs>
  <Slides>116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3" baseType="lpstr">
      <vt:lpstr>等线</vt:lpstr>
      <vt:lpstr>微软雅黑</vt:lpstr>
      <vt:lpstr>Arial</vt:lpstr>
      <vt:lpstr>Calibri</vt:lpstr>
      <vt:lpstr>Times New Roman</vt:lpstr>
      <vt:lpstr>Office 主题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端木 孤莱</cp:lastModifiedBy>
  <cp:revision>89</cp:revision>
  <dcterms:created xsi:type="dcterms:W3CDTF">2020-12-25T07:26:00Z</dcterms:created>
  <dcterms:modified xsi:type="dcterms:W3CDTF">2023-07-15T07:51:32Z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